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71" r:id="rId11"/>
    <p:sldId id="272" r:id="rId12"/>
    <p:sldId id="273" r:id="rId13"/>
    <p:sldId id="264" r:id="rId14"/>
    <p:sldId id="274" r:id="rId15"/>
    <p:sldId id="265" r:id="rId16"/>
    <p:sldId id="278" r:id="rId17"/>
    <p:sldId id="266" r:id="rId18"/>
    <p:sldId id="280" r:id="rId19"/>
    <p:sldId id="279" r:id="rId20"/>
    <p:sldId id="267" r:id="rId21"/>
    <p:sldId id="282" r:id="rId22"/>
    <p:sldId id="283" r:id="rId23"/>
    <p:sldId id="268" r:id="rId24"/>
    <p:sldId id="270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65709" autoAdjust="0"/>
  </p:normalViewPr>
  <p:slideViewPr>
    <p:cSldViewPr snapToGrid="0">
      <p:cViewPr varScale="1">
        <p:scale>
          <a:sx n="49" d="100"/>
          <a:sy n="49" d="100"/>
        </p:scale>
        <p:origin x="8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2B4BF-DA15-419F-869F-14C203696A08}" type="datetimeFigureOut">
              <a:rPr lang="pt-PT" smtClean="0"/>
              <a:t>21-02-2014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435C9-8567-4FAB-958F-06E17942200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467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Bom dia, o meu nome é Hélder Gregório e vou apresentar a preparação da minha dissertação.</a:t>
            </a:r>
            <a:r>
              <a:rPr lang="pt-PT" baseline="0" dirty="0" smtClean="0"/>
              <a:t> ClearPhoto an App </a:t>
            </a:r>
            <a:r>
              <a:rPr lang="pt-PT" baseline="0" smtClean="0"/>
              <a:t>for augmented </a:t>
            </a:r>
            <a:r>
              <a:rPr lang="pt-PT" baseline="0" dirty="0" smtClean="0"/>
              <a:t>photography, orientada pelo professor doutor Nuno Correia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1789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Estes conceitos foram explorados,</a:t>
            </a:r>
            <a:r>
              <a:rPr lang="pt-PT" baseline="0" dirty="0" smtClean="0"/>
              <a:t> criando novas técnicas que resultam em imagens com propriedades diferentes. Neste caso a primeira imagem foi obtida usando HDR Imaging onde várias fotografias com exposições diferentes são sobrepostas, criando uma imagem com uma gama de cores. Assim restaura-se informação em zonas over exposed e under exposed.</a:t>
            </a:r>
          </a:p>
          <a:p>
            <a:r>
              <a:rPr lang="pt-PT" baseline="0" dirty="0" smtClean="0"/>
              <a:t>Nesta segunda imagem, é possível ver o resultado de uma longa exposição. Usando uma velocidade de obturador lenta, elementos em movimento como o mar e o céu, aparecem suavizados.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1751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 perceber melhor o que já existia ao nível de captura, começamos por estudar</a:t>
            </a:r>
            <a:r>
              <a:rPr lang="pt-PT" baseline="0" dirty="0" smtClean="0"/>
              <a:t> o que vinha por default nas aplicações de iOS e Android. </a:t>
            </a:r>
          </a:p>
          <a:p>
            <a:r>
              <a:rPr lang="pt-PT" baseline="0" dirty="0" smtClean="0"/>
              <a:t>iOS possui uma camara muito simples, sem grandes customizações. Praticamente só permite alterar o modo de flash, a camara a ser usada e tirar uma fotografia em formato fullscreen ou formato quadrado. Nâo é possível mudar valores de exposição.</a:t>
            </a:r>
          </a:p>
          <a:p>
            <a:r>
              <a:rPr lang="pt-PT" baseline="0" dirty="0" smtClean="0"/>
              <a:t>Por outro lado, para além das funcionalidade que o iOS tem, o android permite ainda alterar entre modos de captura (portrait, sports..), alterar a resolução e qualidade de imagem, controlar valores de exposição, ISO, WB e contrast. Acede a sensores do dispositivo para adicionar metadata como a localização e possui ainda grelhas de ajuda e um sistema que corrige imagens tremidas.</a:t>
            </a:r>
          </a:p>
          <a:p>
            <a:r>
              <a:rPr lang="pt-PT" baseline="0" dirty="0" smtClean="0"/>
              <a:t>Para além destas foram estudadas outras aplicações que têm estas e muitas outras funcionalidades mais interessantes.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68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 nível de investigação,</a:t>
            </a:r>
            <a:r>
              <a:rPr lang="pt-PT" baseline="0" dirty="0" smtClean="0"/>
              <a:t> estudou-se o Sketchcam e a Frankencamera. O Sketchcam é uma aplicação para tablet, direccionada a crianças que permite desenhar a area do visor que se pretende fotografar. Desta forma pode-se criar molduras personalizaveis e usar o conteudo dessa moldura para mais tarde efectuar colagens.</a:t>
            </a:r>
          </a:p>
          <a:p>
            <a:r>
              <a:rPr lang="pt-PT" baseline="0" dirty="0" smtClean="0"/>
              <a:t>A Frankencamera por é uma arquitectura e API que dão acesso a todos os componentes e permite programar o sistema de captura e processamento de imagem. </a:t>
            </a:r>
          </a:p>
          <a:p>
            <a:r>
              <a:rPr lang="pt-PT" baseline="0" dirty="0" smtClean="0"/>
              <a:t>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consists of a base hardware specification, a software stack based on Linux, and an API for C++</a:t>
            </a:r>
            <a:r>
              <a:rPr lang="pt-PT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0885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Naturalmente, propondo uma</a:t>
            </a:r>
            <a:r>
              <a:rPr lang="pt-PT" baseline="0" dirty="0" smtClean="0"/>
              <a:t> interface de edição de imagem, estudou se também as aplicaçoes que vêm por default nos sistemas Android e iOS. Mais uma vez, o iOS apresenta aquilo que são consideradas, funcionalidades base como recorte de imagens, rotações, aplicação de filtros e auto melhoramento de imagem. Por outro lado, o Android acrescenta ainda ajustes mais avançados ao nivel de exposiçao, cor, contraste, podendo ainda definir a qualidade e tamanho com que se pretende guardar a imagem editada. A funcionalidade mais interessante é a aplicação destes ajustes e filtros a zonas especificas de uma imagem. Existem mais aplicações nos markets mas estas apresentam os dois extremos do que se encontra.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7860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 nível de investigação estudou-se o Pixelnote</a:t>
            </a:r>
            <a:r>
              <a:rPr lang="pt-PT" baseline="0" dirty="0" smtClean="0"/>
              <a:t> que explora uma interface multimodal para a edição de imagem. Através de uma interface touch, o utilizador pode selecionar numa imagem, zonas que passam a ser consideradas como objectos. Esses objectos podem depois ser etiquetados através de voz. Este sistema usa um sistema interno e externo para reconhecimento de voz.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8490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 poder oferecer sugestoes ao utilizador</a:t>
            </a:r>
            <a:r>
              <a:rPr lang="pt-PT" baseline="0" dirty="0" smtClean="0"/>
              <a:t> para um resultado mais estético. Foi necessário estudar regras de composição que são consideradas uteis para esse efeito. Atenção que estas regras não são absolutas e podem ser subjectivas. Começando pelo balanço de cores, as cores têm sempre um grande impacto numa fotografia e normalmente transmitem um certo estado de espirito ao espectador. Uma relação bem sucedida entre cores é o uso de cores complementares que dao uma sensação de equilíbrio. Neste caso o azul e o laranja são duas cores complementares, mas como não têm a mesma luminosidade, a cor mais luminosa apresenta uma área mais pequena que a cor complementar.</a:t>
            </a:r>
          </a:p>
          <a:p>
            <a:r>
              <a:rPr lang="pt-PT" baseline="0" dirty="0" smtClean="0"/>
              <a:t>Regra dos terços consiste em dividir o rectângulo da imagem em 9 partes iguais com duas rectas verticais e horizontais equidistantes. As intersecçoes são considerados os pontos de força onde deve ser colocado o sujeito da </a:t>
            </a:r>
            <a:r>
              <a:rPr lang="pt-PT" baseline="0" smtClean="0"/>
              <a:t>fotografia</a:t>
            </a:r>
            <a:r>
              <a:rPr lang="pt-PT" baseline="0" smtClean="0"/>
              <a:t>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891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Estas regras e outras são usadas</a:t>
            </a:r>
            <a:r>
              <a:rPr lang="pt-PT" baseline="0" dirty="0" smtClean="0"/>
              <a:t> em sistemas de avaliação estética como o ACQUINE. Um sistema que usa imagens e ratings atribuidos por uma comunidade, para extrair features e treinar um classificador. Após a extracção de features, seleciona as melhores features para distinguir boas fotografias de más fotografias. Mais tarde implementaram uma interface para submissão de fotos e atribuição dum rating por parte do classificador treinado.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289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Outro sistema semelhante</a:t>
            </a:r>
            <a:r>
              <a:rPr lang="pt-PT" baseline="0" dirty="0" smtClean="0"/>
              <a:t> foi apresentado por Yeh et al, extrai e usa features de uma forma semelhante ao ACQUINE. A diferença consiste em atribuir pesos a cada feature. Com base nos pesos, apresenta uma lista ordenada das fotos que melhor correspondem. O utilizador pode então estipular o peso a cada feature ou usar uma imagem de exemplo. Isto permite que o utilizador tenha uma listagem de imagens com base nas suas preferências.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872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 uma melhor compreensão do trabalho que irá ser realizado,</a:t>
            </a:r>
            <a:r>
              <a:rPr lang="pt-PT" baseline="0" dirty="0" smtClean="0"/>
              <a:t> conduzimos algumas experiências. Estas experiências foram feitas num Galaxy Note com suporte de caneta, com Android 4.1 usando a plataforma OpenCV.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053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Na</a:t>
            </a:r>
            <a:r>
              <a:rPr lang="pt-PT" baseline="0" dirty="0" smtClean="0"/>
              <a:t> primeira experiencia implementou-se 3 das features extraidas pelo sistema ACQUINE. Ao receber cada frame da camara num formato RGB, é feita uma conversao para HSV. Após a conversão obtem-se uma matriz para cada componente e calcula-se a intensidade média do pixel que caracteriza a luz (v), a saturação média como indicador da saturação (S), e semelhantemente para a tonalidade da cor (H).</a:t>
            </a:r>
          </a:p>
          <a:p>
            <a:r>
              <a:rPr lang="pt-PT" baseline="0" dirty="0" smtClean="0"/>
              <a:t>A interpretação dos valores não é clara uma vez que o opencv define a tonalidade num range de [0,179], a saturação num range [0,255], e S num range de [0,255].</a:t>
            </a:r>
          </a:p>
          <a:p>
            <a:r>
              <a:rPr lang="pt-PT" baseline="0" dirty="0" smtClean="0"/>
              <a:t>Na segunda experiência explorou-se uma regra de composição que explora os triangulos. O uso de triangulos é uma boa forma de agrupar 3 pontos de forma ordenada e criar balanço entre os elementos. Testou-se duas implementação deste método. Uma através do OpenCV em JAVA e outra do OpenCV em C++. Neste caso, a implementação em JAVA provou ser a melhor alternativa uma vez que detectava as caras em todas as frames. Na implementação em C++ ocorria falhas entre frames consecutivas com pouco ou nenhum movimento. Após a detecção de caras, desenhou-se rectas entre as primeiras 3 caras detectadas, formando um triangulo e dando a possibilidade de ajustar a composição.</a:t>
            </a:r>
          </a:p>
          <a:p>
            <a:endParaRPr lang="pt-PT" baseline="0" dirty="0" smtClean="0"/>
          </a:p>
          <a:p>
            <a:r>
              <a:rPr lang="en-US" dirty="0" smtClean="0"/>
              <a:t>. The HSV </a:t>
            </a:r>
          </a:p>
          <a:p>
            <a:r>
              <a:rPr lang="en-US" dirty="0" smtClean="0"/>
              <a:t>model describes colors similarly to how the human eye tends to perceive color. RGB defines </a:t>
            </a:r>
          </a:p>
          <a:p>
            <a:r>
              <a:rPr lang="en-US" dirty="0" smtClean="0"/>
              <a:t>color in terms of a combination of primary colors, where as, HSV describes color using more </a:t>
            </a:r>
          </a:p>
          <a:p>
            <a:r>
              <a:rPr lang="en-US" dirty="0" smtClean="0"/>
              <a:t>familiar comparisons such as color, vibrancy and brightness.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3123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 apresentação seguirá esta estrutura,</a:t>
            </a:r>
            <a:r>
              <a:rPr lang="pt-PT" baseline="0" dirty="0" smtClean="0"/>
              <a:t> Introdução que tem o contexto, motivação, a proposta e os seus objectivos. Related work com conceitos fundamentais e o state of the art. Previous work com trabalho realizado até agora e Work Plan com o planeamento para o desenvolvimento da aplicação.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996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PT" dirty="0" smtClean="0"/>
              <a:t>Esta</a:t>
            </a:r>
            <a:r>
              <a:rPr lang="pt-PT" baseline="0" dirty="0" smtClean="0"/>
              <a:t> tese encontra-se na área de processamento de imagem que tem sido explorada nos últimos anos, acompanhando o desenvolvimento de novas tecnologias. Só para terem uma noção, em 2013 estimou-se que numa população de 7 mil milhões de pessoas, 1 em cada 5 teriam um smartphone. Posto isto, a massificação do smartphone facilitou o acesso a dispositivos com camara. Com a grande quantidade de dispositivos capazes de capturar imagens, a forma como se tira e edita fotografias tem vindo a evoluir tanto em smartphones como camaras digitais.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4962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Embora exista</a:t>
            </a:r>
            <a:r>
              <a:rPr lang="pt-PT" baseline="0" dirty="0" smtClean="0"/>
              <a:t> massificação de smartphones com capacidades de tirar fotografias, fotógrafos profissionais continuam a achar que o dispositivo não é uma boa alternativa. No entanto, aproveitando o crescente interesse na fotografia nos últimos anos, o processo de tirar e editar fotografias pode ser melhorado. Outro motivo é a diferença de conhecimento entre fotógrafos amadores e profissionais.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754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PT" dirty="0" smtClean="0"/>
              <a:t>Falando</a:t>
            </a:r>
            <a:r>
              <a:rPr lang="pt-PT" baseline="0" dirty="0" smtClean="0"/>
              <a:t> dos objectivos, pretende-se que fornecer uma ferramenta </a:t>
            </a:r>
            <a:r>
              <a:rPr lang="pt-PT" dirty="0" smtClean="0"/>
              <a:t>que incorpora conhecimento</a:t>
            </a:r>
            <a:r>
              <a:rPr lang="pt-PT" baseline="0" dirty="0" smtClean="0"/>
              <a:t> fotográfico para obter resultados esteticamente agradáveis quando se fotográfa em dispositivos móveis. Pretende-se também criar e melhorar o equivalente computacional de algumas tecnicas usadas em fotografia explorando a capacidade dos smartphones para processamento de imagem através de uma biblioteca para processamento de imagem que possa servir de guideline para análise fotográfica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069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Posto isto, pretendemos criar uma aplicação que</a:t>
            </a:r>
            <a:r>
              <a:rPr lang="pt-PT" baseline="0" dirty="0" smtClean="0"/>
              <a:t> seja capaz de capturar e interpretar a cena. Deverá de apresentar uma interface semelhante á de uma camara digital, no entanto, sendo um ecrã pequeno, deverá ser simples e fácil de usar.</a:t>
            </a:r>
          </a:p>
          <a:p>
            <a:r>
              <a:rPr lang="pt-PT" baseline="0" dirty="0" smtClean="0"/>
              <a:t>A ideia principal será oferecer sugestões para obter um melhor resultado estético com base em técnicas de composição fotográfica.</a:t>
            </a:r>
          </a:p>
          <a:p>
            <a:r>
              <a:rPr lang="pt-PT" baseline="0" dirty="0" smtClean="0"/>
              <a:t>A aplicação deverá ainda fornecer uma interface para manipulação e anotação de imagem. </a:t>
            </a:r>
            <a:r>
              <a:rPr lang="pt-PT" baseline="0" smtClean="0"/>
              <a:t>A interface de anotação será particularmente util para fotografos profissionais que costumam anotar fotografias para mais tarde poderem efectuar correções.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0743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PT" dirty="0" smtClean="0"/>
              <a:t>Começando por</a:t>
            </a:r>
            <a:r>
              <a:rPr lang="pt-PT" baseline="0" dirty="0" smtClean="0"/>
              <a:t> alguns conceitos fundamentais, a luz é um elemento fundamental da fotografia. Seja natural ou artificial, o sensor de uma camera fotografica as cores reflectidas pela luz.</a:t>
            </a:r>
          </a:p>
          <a:p>
            <a:pPr marL="0" indent="0">
              <a:buFontTx/>
              <a:buNone/>
            </a:pPr>
            <a:r>
              <a:rPr lang="pt-PT" baseline="0" dirty="0" smtClean="0"/>
              <a:t>Outro conceito é o de WB. Sobre quaisquer condiçoes de iluminação, um objecto é interpretado como tendo sempre a mesma cor. Os sensores das camaras não têm essa habilidade. Num por do sol, as cores registadas têm um tom mais quente do que aquilo que o nosso cerebro interpretaria. WB serve para corrigir estas situações e aproximar o resultado final daquilo que o nosso olho realmente vê.</a:t>
            </a:r>
          </a:p>
          <a:p>
            <a:pPr marL="0" indent="0">
              <a:buFontTx/>
              <a:buNone/>
            </a:pPr>
            <a:r>
              <a:rPr lang="pt-PT" baseline="0" dirty="0" smtClean="0"/>
              <a:t>A exposição é um conceito importante que é usado em várias técnicas de fotografia e é definido pela quantidade de luz(segundos ou milisegundos), intensidade de luz (f/stop) e sensibilidade do sensor (ISO) que chega ao sensor da camera.</a:t>
            </a:r>
          </a:p>
          <a:p>
            <a:pPr marL="0" indent="0">
              <a:buFontTx/>
              <a:buNone/>
            </a:pPr>
            <a:r>
              <a:rPr lang="pt-PT" baseline="0" dirty="0" smtClean="0"/>
              <a:t>Encontra-se dependente da velocidade do obturador, a abertura da lente e o valor de ISO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0337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Estes 3 parâmetros podem ser definidos como um triângulo na medida em que é possível obter resultados iguais ou semelhantes com permutações diferentes dos argumentos. Por exemplo, num ambiente de pouca luz, pode-se usar o ISO para tornar o sensor mais sensivel</a:t>
            </a:r>
            <a:r>
              <a:rPr lang="pt-PT" baseline="0" dirty="0" smtClean="0"/>
              <a:t> á luz, ou usar uma abertura de lente maior e deixar entrar mais luz.</a:t>
            </a:r>
          </a:p>
          <a:p>
            <a:endParaRPr lang="pt-PT" dirty="0" smtClean="0"/>
          </a:p>
          <a:p>
            <a:r>
              <a:rPr lang="pt-PT" dirty="0" smtClean="0"/>
              <a:t>-f/stop,</a:t>
            </a:r>
            <a:r>
              <a:rPr lang="pt-PT" baseline="0" dirty="0" smtClean="0"/>
              <a:t> diâmetro de abertura/distância focal, 25mm/50mm=1/2=F/2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342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Estes são algums</a:t>
            </a:r>
            <a:r>
              <a:rPr lang="pt-PT" baseline="0" dirty="0" smtClean="0"/>
              <a:t> dos resultados que se podem obter com cada um destes parâmetros. Na primeira figura é possivel ver o resultado obtido usando uma velocidade de obturador lenta. Enquanto o obturador está aberto, vai registando todas as reflexoes de luz, o que faz com que para objectos em movimento, tenha um efeito de arranjasto, blur ou ofuscação. Na segunda imagem é possivel ver o efeito de uma abertura de lente grande, em que se verifica uma curta profundidade de campo. Por fim, na terceira imagem é possível verificar o efeito de ISO. Embora seja usado para condições de luminosidade reduzida, este introduz ruído na imagem como é possível verificar aqui.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435C9-8567-4FAB-958F-06E17942200B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750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51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6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4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59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36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05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8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2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8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8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ClearPhoto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App for Augmented </a:t>
            </a:r>
            <a:r>
              <a:rPr lang="pt-PT" dirty="0"/>
              <a:t>Photography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32621" y="4700789"/>
            <a:ext cx="4893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dirty="0" smtClean="0"/>
              <a:t>Hélder Gregório</a:t>
            </a:r>
          </a:p>
          <a:p>
            <a:pPr algn="r"/>
            <a:r>
              <a:rPr lang="pt-PT" dirty="0" smtClean="0"/>
              <a:t>Advisor:  </a:t>
            </a:r>
            <a:r>
              <a:rPr lang="pt-PT" dirty="0"/>
              <a:t>Prof. Dr. Nuno </a:t>
            </a:r>
            <a:r>
              <a:rPr lang="pt-PT" dirty="0" smtClean="0"/>
              <a:t>Correia</a:t>
            </a:r>
          </a:p>
          <a:p>
            <a:pPr algn="r"/>
            <a:endParaRPr lang="pt-PT" dirty="0"/>
          </a:p>
          <a:p>
            <a:pPr algn="r"/>
            <a:r>
              <a:rPr lang="pt-PT" dirty="0"/>
              <a:t>Departamento de </a:t>
            </a:r>
            <a:r>
              <a:rPr lang="pt-PT" dirty="0" smtClean="0"/>
              <a:t>Informática</a:t>
            </a:r>
            <a:endParaRPr lang="pt-PT" dirty="0"/>
          </a:p>
          <a:p>
            <a:pPr algn="r"/>
            <a:r>
              <a:rPr lang="pt-PT" dirty="0"/>
              <a:t>Faculdade de Ciências e Tecnologias</a:t>
            </a:r>
          </a:p>
        </p:txBody>
      </p:sp>
    </p:spTree>
    <p:extLst>
      <p:ext uri="{BB962C8B-B14F-4D97-AF65-F5344CB8AC3E}">
        <p14:creationId xmlns:p14="http://schemas.microsoft.com/office/powerpoint/2010/main" val="3320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Fundamental Concepts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>
            <a:off x="4252010" y="2359769"/>
            <a:ext cx="3671668" cy="3165230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PT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Exposure</a:t>
            </a:r>
          </a:p>
          <a:p>
            <a:pPr algn="ctr"/>
            <a:r>
              <a:rPr lang="pt-PT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Triangle</a:t>
            </a:r>
            <a:endParaRPr lang="pt-PT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3913" y="571675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ISO</a:t>
            </a:r>
            <a:endParaRPr lang="pt-PT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470784" y="3757718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Shutter-Speed </a:t>
            </a:r>
            <a:r>
              <a:rPr lang="pt-PT" dirty="0" smtClean="0"/>
              <a:t>(s)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65430" y="3771581"/>
            <a:ext cx="18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Aperture </a:t>
            </a:r>
            <a:r>
              <a:rPr lang="pt-PT" dirty="0" smtClean="0"/>
              <a:t>(f/stop)</a:t>
            </a:r>
          </a:p>
        </p:txBody>
      </p:sp>
      <p:sp>
        <p:nvSpPr>
          <p:cNvPr id="19" name="Left-Right Arrow 18"/>
          <p:cNvSpPr/>
          <p:nvPr/>
        </p:nvSpPr>
        <p:spPr>
          <a:xfrm rot="18018863">
            <a:off x="3133104" y="3847321"/>
            <a:ext cx="3572786" cy="217852"/>
          </a:xfrm>
          <a:prstGeom prst="leftRightArrow">
            <a:avLst>
              <a:gd name="adj1" fmla="val 35367"/>
              <a:gd name="adj2" fmla="val 7281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Left-Right Arrow 19"/>
          <p:cNvSpPr/>
          <p:nvPr/>
        </p:nvSpPr>
        <p:spPr>
          <a:xfrm rot="3561372">
            <a:off x="5461264" y="3823625"/>
            <a:ext cx="3572786" cy="217852"/>
          </a:xfrm>
          <a:prstGeom prst="leftRightArrow">
            <a:avLst>
              <a:gd name="adj1" fmla="val 35367"/>
              <a:gd name="adj2" fmla="val 7281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Left-Right Arrow 20"/>
          <p:cNvSpPr/>
          <p:nvPr/>
        </p:nvSpPr>
        <p:spPr>
          <a:xfrm>
            <a:off x="4301451" y="5607827"/>
            <a:ext cx="3572786" cy="217852"/>
          </a:xfrm>
          <a:prstGeom prst="leftRightArrow">
            <a:avLst>
              <a:gd name="adj1" fmla="val 35367"/>
              <a:gd name="adj2" fmla="val 7281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TextBox 25"/>
          <p:cNvSpPr txBox="1"/>
          <p:nvPr/>
        </p:nvSpPr>
        <p:spPr>
          <a:xfrm>
            <a:off x="7452093" y="583981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 smtClean="0"/>
              <a:t>3600</a:t>
            </a:r>
            <a:endParaRPr lang="pt-PT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4207029" y="585132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 smtClean="0"/>
              <a:t>100</a:t>
            </a:r>
            <a:endParaRPr lang="pt-PT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609900" y="2325965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 smtClean="0"/>
              <a:t>1/250</a:t>
            </a:r>
            <a:endParaRPr lang="pt-PT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8251895" y="51095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 smtClean="0"/>
              <a:t>1</a:t>
            </a:r>
            <a:endParaRPr lang="pt-PT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051261" y="2325964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 smtClean="0"/>
              <a:t>f/2,8</a:t>
            </a:r>
            <a:endParaRPr lang="pt-PT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430292" y="510956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 smtClean="0"/>
              <a:t>f/22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46587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Fundamental Concepts</a:t>
            </a:r>
            <a:endParaRPr lang="pt-PT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Exposure</a:t>
            </a:r>
            <a:r>
              <a:rPr lang="en-US" dirty="0" smtClean="0"/>
              <a:t> </a:t>
            </a:r>
            <a:r>
              <a:rPr lang="en-US" dirty="0"/>
              <a:t>- is the amount of light that reaches the camera sensor and is controlled: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Shutter-Speed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Aperture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ISO</a:t>
            </a:r>
            <a:endParaRPr lang="pt-PT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97280" y="3531938"/>
            <a:ext cx="10058400" cy="2548787"/>
            <a:chOff x="1097280" y="3531938"/>
            <a:chExt cx="10058400" cy="2548787"/>
          </a:xfrm>
        </p:grpSpPr>
        <p:grpSp>
          <p:nvGrpSpPr>
            <p:cNvPr id="10" name="Group 9"/>
            <p:cNvGrpSpPr/>
            <p:nvPr/>
          </p:nvGrpSpPr>
          <p:grpSpPr>
            <a:xfrm>
              <a:off x="1097280" y="3531938"/>
              <a:ext cx="10058400" cy="2169728"/>
              <a:chOff x="1097280" y="3673605"/>
              <a:chExt cx="10058400" cy="216972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3330" y="3673606"/>
                <a:ext cx="2772350" cy="2169727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1016" y="3673605"/>
                <a:ext cx="3298235" cy="216972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7280" y="3673605"/>
                <a:ext cx="3159657" cy="2169728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9696626" y="5772948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>
                  <a:solidFill>
                    <a:schemeClr val="accent3"/>
                  </a:solidFill>
                </a:rPr>
                <a:t>[Haje Jan Kamps]</a:t>
              </a:r>
              <a:endParaRPr lang="pt-PT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8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Fundamental Concepts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8" name="Picture 4" descr="http://farm3.staticflickr.com/2808/12497855034_b19c3b33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84" y="2534125"/>
            <a:ext cx="2083843" cy="31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arm8.staticflickr.com/7299/12495367454_3988698bf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14" y="2534125"/>
            <a:ext cx="2083843" cy="31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97156" y="5827475"/>
            <a:ext cx="1465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 smtClean="0">
                <a:solidFill>
                  <a:schemeClr val="accent3"/>
                </a:solidFill>
              </a:rPr>
              <a:t>[remorra@Flickr]</a:t>
            </a:r>
            <a:endParaRPr lang="pt-PT" sz="1400" b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60184" y="5827474"/>
            <a:ext cx="2259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chemeClr val="accent3"/>
                </a:solidFill>
              </a:rPr>
              <a:t>[</a:t>
            </a:r>
            <a:r>
              <a:rPr lang="pt-PT" sz="1400" b="1" dirty="0" smtClean="0">
                <a:solidFill>
                  <a:schemeClr val="accent3"/>
                </a:solidFill>
              </a:rPr>
              <a:t>smak-photography@Flickr]</a:t>
            </a:r>
            <a:endParaRPr lang="pt-PT" sz="1400" b="1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4638" y="195107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HDR Imaging</a:t>
            </a:r>
            <a:endParaRPr lang="pt-PT" dirty="0"/>
          </a:p>
        </p:txBody>
      </p:sp>
      <p:sp>
        <p:nvSpPr>
          <p:cNvPr id="7" name="TextBox 6"/>
          <p:cNvSpPr txBox="1"/>
          <p:nvPr/>
        </p:nvSpPr>
        <p:spPr>
          <a:xfrm>
            <a:off x="7254229" y="1951076"/>
            <a:ext cx="154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Long Exposure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718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pt-PT" dirty="0" smtClean="0"/>
              <a:t>Image Capturing Applications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 smtClean="0"/>
              <a:t>iOS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No customization of exposure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Photograph images in differents sizes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Direct access to the gallery, control over zoom and flash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P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 smtClean="0"/>
              <a:t>Android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Different shooting modes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Change resolution and image quality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Controll over exposure, ISO, white balance and contrast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Helping grids and anti-shake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113" y="2097195"/>
            <a:ext cx="2346960" cy="3520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33663" y="2801282"/>
            <a:ext cx="3520438" cy="21122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93882" y="5618719"/>
            <a:ext cx="1171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 smtClean="0">
                <a:solidFill>
                  <a:schemeClr val="accent3"/>
                </a:solidFill>
              </a:rPr>
              <a:t>[Android 4.1]</a:t>
            </a:r>
            <a:endParaRPr lang="pt-PT" sz="1400" b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13873" y="5617633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 smtClean="0">
                <a:solidFill>
                  <a:schemeClr val="accent3"/>
                </a:solidFill>
              </a:rPr>
              <a:t>[iOS 7]</a:t>
            </a:r>
            <a:endParaRPr lang="pt-PT" sz="1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Image Capturing Applications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6012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 smtClean="0"/>
              <a:t>Sketchcam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Sketch area to photograph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Creation of custom frames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Definition of objects photographed for future collages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PT" dirty="0"/>
          </a:p>
          <a:p>
            <a:pPr lvl="1">
              <a:buFont typeface="Arial" panose="020B0604020202020204" pitchFamily="34" charset="0"/>
              <a:buChar char="•"/>
            </a:pPr>
            <a:endParaRPr lang="pt-PT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pt-P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 smtClean="0"/>
              <a:t>Frankencamera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Full control over the 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Programable camera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Retrieval of raw data for image processing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12" y="1845734"/>
            <a:ext cx="2594906" cy="16185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812" y="4121652"/>
            <a:ext cx="2584620" cy="17474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95087" y="5869094"/>
            <a:ext cx="1460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 smtClean="0">
                <a:solidFill>
                  <a:schemeClr val="accent3"/>
                </a:solidFill>
              </a:rPr>
              <a:t>[FrankenCamera]</a:t>
            </a:r>
            <a:endParaRPr lang="pt-PT" sz="1400" b="1" dirty="0">
              <a:solidFill>
                <a:schemeClr val="accent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60444" y="3489912"/>
            <a:ext cx="109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 smtClean="0">
                <a:solidFill>
                  <a:schemeClr val="accent3"/>
                </a:solidFill>
              </a:rPr>
              <a:t>[Sketchcam]</a:t>
            </a:r>
            <a:endParaRPr lang="pt-PT" sz="1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Image Processing Applications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73976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 smtClean="0"/>
              <a:t>iOS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Basic edition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Auto enhance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Red-eye removal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PT" dirty="0"/>
          </a:p>
          <a:p>
            <a:pPr lvl="1">
              <a:buFont typeface="Arial" panose="020B0604020202020204" pitchFamily="34" charset="0"/>
              <a:buChar char="•"/>
            </a:pPr>
            <a:endParaRPr lang="pt-P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 smtClean="0"/>
              <a:t>Android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Advance adjustments: exposure level, hue, contrast, etc</a:t>
            </a:r>
            <a:r>
              <a:rPr lang="pt-PT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Specify desired quality and size of edited </a:t>
            </a:r>
            <a:r>
              <a:rPr lang="pt-PT" dirty="0" smtClean="0"/>
              <a:t>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Local fine-tunning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58" y="2051152"/>
            <a:ext cx="2408349" cy="3612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21406" y="8845557"/>
            <a:ext cx="436588" cy="52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 smtClean="0">
                <a:solidFill>
                  <a:schemeClr val="accent3"/>
                </a:solidFill>
              </a:rPr>
              <a:t>[iOS]</a:t>
            </a:r>
            <a:endParaRPr lang="pt-PT" sz="1400" b="1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http://asset2.cbsistatic.com/cnwk.1d/i/tim2/2013/11/07/Screenshot_2013-11-07-14-37-57_270x48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428" y="2045978"/>
            <a:ext cx="2034955" cy="361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94929" y="5663676"/>
            <a:ext cx="1171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 smtClean="0">
                <a:solidFill>
                  <a:schemeClr val="accent3"/>
                </a:solidFill>
              </a:rPr>
              <a:t>[Android 4.4]</a:t>
            </a:r>
            <a:endParaRPr lang="pt-PT" sz="1400" b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5553" y="5669691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 smtClean="0">
                <a:solidFill>
                  <a:schemeClr val="accent3"/>
                </a:solidFill>
              </a:rPr>
              <a:t>[iOS 7]</a:t>
            </a:r>
            <a:endParaRPr lang="pt-PT" sz="1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2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Image Processing Applications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 smtClean="0"/>
              <a:t>Pixeltone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Multimodal interface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Sketching on localized areas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Object selection and tagging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Internal and external voice recognition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87" y="3862918"/>
            <a:ext cx="8001000" cy="2114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4736" y="5802475"/>
            <a:ext cx="99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 smtClean="0">
                <a:solidFill>
                  <a:schemeClr val="accent3"/>
                </a:solidFill>
              </a:rPr>
              <a:t>[Pixelnote]</a:t>
            </a:r>
            <a:endParaRPr lang="pt-PT" sz="1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4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Image </a:t>
            </a:r>
            <a:r>
              <a:rPr lang="pt-PT" dirty="0"/>
              <a:t>Evaluation: </a:t>
            </a:r>
            <a:r>
              <a:rPr lang="pt-PT" sz="3600" dirty="0" smtClean="0"/>
              <a:t>Composition Rules</a:t>
            </a:r>
            <a:endParaRPr lang="pt-P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Composition Rules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Colour Balance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 smtClean="0"/>
              <a:t>Rule of </a:t>
            </a:r>
            <a:r>
              <a:rPr lang="pt-PT" dirty="0" smtClean="0"/>
              <a:t>Thirds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829340" y="2461075"/>
            <a:ext cx="4190920" cy="3254236"/>
            <a:chOff x="5829340" y="2461075"/>
            <a:chExt cx="4190920" cy="3254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9340" y="2461075"/>
              <a:ext cx="4190920" cy="279267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893220" y="5407534"/>
              <a:ext cx="11270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>
                  <a:solidFill>
                    <a:schemeClr val="accent3"/>
                  </a:solidFill>
                </a:rPr>
                <a:t>[Joel Santos]</a:t>
              </a:r>
              <a:endParaRPr lang="pt-PT" sz="1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40" y="2459804"/>
            <a:ext cx="4190920" cy="27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Image </a:t>
            </a:r>
            <a:r>
              <a:rPr lang="pt-PT" dirty="0"/>
              <a:t>Evaluation: </a:t>
            </a:r>
            <a:r>
              <a:rPr lang="pt-PT" sz="3600" dirty="0"/>
              <a:t>Aesthetic Evaluation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72462" cy="4023360"/>
          </a:xfrm>
        </p:spPr>
        <p:txBody>
          <a:bodyPr/>
          <a:lstStyle/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PT" sz="2400" dirty="0" smtClean="0"/>
              <a:t>ACQUINE (Datta et al.)</a:t>
            </a:r>
          </a:p>
          <a:p>
            <a:pPr marL="27432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PT" sz="1800" dirty="0" smtClean="0"/>
              <a:t>Trained with images and corresponding ratings from community Photo.net</a:t>
            </a:r>
          </a:p>
          <a:p>
            <a:pPr marL="27432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PT" sz="1800" dirty="0" smtClean="0"/>
              <a:t>Features related to image properties and composition</a:t>
            </a:r>
            <a:r>
              <a:rPr lang="pt-PT" sz="1800" dirty="0"/>
              <a:t> </a:t>
            </a:r>
            <a:r>
              <a:rPr lang="pt-PT" sz="1800" dirty="0" smtClean="0"/>
              <a:t>extracted</a:t>
            </a:r>
          </a:p>
          <a:p>
            <a:pPr marL="27432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PT" sz="1800" dirty="0" smtClean="0"/>
              <a:t>Selection of the best 15 features for distinction of good and bad photos</a:t>
            </a:r>
          </a:p>
          <a:p>
            <a:pPr marL="27432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PT" sz="1800" dirty="0" smtClean="0"/>
              <a:t>Online site for submission and classification of a photo by a trained classifier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98" y="4741524"/>
            <a:ext cx="3967264" cy="1275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78" y="1849363"/>
            <a:ext cx="4683505" cy="28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Image </a:t>
            </a:r>
            <a:r>
              <a:rPr lang="pt-PT" dirty="0"/>
              <a:t>Evaluation: </a:t>
            </a:r>
            <a:r>
              <a:rPr lang="pt-PT" sz="3600" dirty="0"/>
              <a:t>Aesthetic Evaluation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72462" cy="4023360"/>
          </a:xfrm>
        </p:spPr>
        <p:txBody>
          <a:bodyPr/>
          <a:lstStyle/>
          <a:p>
            <a:pPr marL="0" lvl="1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/>
              <a:t>Personalized Photograph Ranking and Selection System (</a:t>
            </a:r>
            <a:r>
              <a:rPr lang="en-US" sz="2400" dirty="0" err="1" smtClean="0"/>
              <a:t>Yeh</a:t>
            </a:r>
            <a:r>
              <a:rPr lang="en-US" sz="2400" dirty="0" smtClean="0"/>
              <a:t> et al.)</a:t>
            </a:r>
            <a:endParaRPr lang="pt-PT" sz="2400" dirty="0" smtClean="0"/>
          </a:p>
          <a:p>
            <a:pPr marL="27432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PT" sz="1800" dirty="0" smtClean="0"/>
              <a:t>Extraction of features similar to ACQUINE</a:t>
            </a:r>
          </a:p>
          <a:p>
            <a:pPr marL="27432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PT" sz="1800" dirty="0" smtClean="0"/>
              <a:t>Each feature has an optimal weighting factor</a:t>
            </a:r>
          </a:p>
          <a:p>
            <a:pPr marL="27432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PT" sz="1800" dirty="0" smtClean="0"/>
              <a:t>Ordered list based on the weighting of each feature</a:t>
            </a:r>
          </a:p>
          <a:p>
            <a:pPr marL="274320" lvl="3" indent="-9144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PT" sz="1800" dirty="0" smtClean="0"/>
              <a:t>User can change the weights of each feature or reorder the list using an image as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2" y="1845734"/>
            <a:ext cx="3578030" cy="2941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5" y="3257406"/>
            <a:ext cx="3535828" cy="29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Summary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3200" dirty="0" smtClean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3200" dirty="0" smtClean="0"/>
              <a:t>Related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3200" dirty="0" smtClean="0"/>
              <a:t>Previous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3200" dirty="0" smtClean="0"/>
              <a:t>Work Plan</a:t>
            </a:r>
            <a:endParaRPr lang="pt-P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61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Previous Work</a:t>
            </a:r>
            <a:endParaRPr lang="pt-PT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0196" r="6244" b="-187"/>
          <a:stretch/>
        </p:blipFill>
        <p:spPr>
          <a:xfrm>
            <a:off x="0" y="0"/>
            <a:ext cx="12193200" cy="4914000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9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Previous Work</a:t>
            </a:r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6148" name="Picture 4" descr="http://cdn.itproportal.com/photos/Samsung-Galaxy-Note-2-Thumb_contentfullwidth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r="18853"/>
          <a:stretch/>
        </p:blipFill>
        <p:spPr bwMode="auto">
          <a:xfrm>
            <a:off x="1097280" y="3000633"/>
            <a:ext cx="1683658" cy="19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recovery-android.com/blog/wp-content/uploads/2013/11/Android-log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68" y="2896395"/>
            <a:ext cx="2185815" cy="218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www.willowgarage.com/sites/default/files/logos/opencv.250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436" y="3081406"/>
            <a:ext cx="1651244" cy="20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378746" y="3677244"/>
            <a:ext cx="1030514" cy="6241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ight Arrow 11"/>
          <p:cNvSpPr/>
          <p:nvPr/>
        </p:nvSpPr>
        <p:spPr>
          <a:xfrm>
            <a:off x="7833402" y="3677244"/>
            <a:ext cx="1030514" cy="6241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7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Previous Work</a:t>
            </a:r>
            <a:endParaRPr lang="pt-PT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62071" y="2150236"/>
            <a:ext cx="4671031" cy="3896673"/>
            <a:chOff x="1097278" y="2159044"/>
            <a:chExt cx="4671031" cy="38966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2159044"/>
              <a:ext cx="4671029" cy="29193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58639" y="5101611"/>
              <a:ext cx="15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dirty="0" smtClean="0">
                  <a:solidFill>
                    <a:schemeClr val="tx2"/>
                  </a:solidFill>
                </a:rPr>
                <a:t>Experiment #1</a:t>
              </a:r>
              <a:endParaRPr lang="pt-PT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7278" y="5470942"/>
              <a:ext cx="4671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 smtClean="0"/>
                <a:t>Average values of hue, saturation and value over a frame converted to an HSV color space.</a:t>
              </a:r>
              <a:endParaRPr lang="pt-PT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90964" y="2150236"/>
            <a:ext cx="4671031" cy="3896673"/>
            <a:chOff x="6484649" y="2159044"/>
            <a:chExt cx="4671031" cy="389667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4651" y="2159044"/>
              <a:ext cx="4671029" cy="291939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046010" y="5102919"/>
              <a:ext cx="15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dirty="0" smtClean="0">
                  <a:solidFill>
                    <a:schemeClr val="tx2"/>
                  </a:solidFill>
                </a:rPr>
                <a:t>Experiment #2</a:t>
              </a:r>
              <a:endParaRPr lang="pt-PT" dirty="0">
                <a:solidFill>
                  <a:schemeClr val="tx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4649" y="5470942"/>
              <a:ext cx="4671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 smtClean="0"/>
                <a:t>Triangle drawn over detected faces in a frame, as a visual cue for a better rearranjement of the subjects</a:t>
              </a:r>
              <a:endParaRPr lang="pt-PT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10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Work Plan</a:t>
            </a:r>
            <a:endParaRPr lang="pt-PT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12" y="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Work Plan</a:t>
            </a:r>
            <a:endParaRPr lang="pt-PT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49" y="1845174"/>
            <a:ext cx="9903461" cy="43192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8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Thank you!</a:t>
            </a:r>
            <a:endParaRPr lang="pt-P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7" b="15657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Introduction</a:t>
            </a:r>
            <a:endParaRPr lang="pt-PT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4" b="15194"/>
          <a:stretch/>
        </p:blipFill>
        <p:spPr/>
      </p:pic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d1qu56u6wxnh6a.cloudfront.net/files/2013/09/VIBlogs680x320FamilyBuzzSmartphone20Photograph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863944"/>
            <a:ext cx="4236122" cy="199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Context</a:t>
            </a:r>
            <a:r>
              <a:rPr lang="pt-PT" dirty="0" smtClean="0"/>
              <a:t> and Motivation</a:t>
            </a:r>
            <a:endParaRPr lang="pt-PT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smtClean="0"/>
              <a:t>Development of new technologies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smtClean="0"/>
              <a:t>Easy access to mobile devices and cameras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smtClean="0"/>
              <a:t>Large quantity of devices for image capturing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Change the way you shoot and </a:t>
            </a:r>
            <a:r>
              <a:rPr lang="en-US" dirty="0" smtClean="0"/>
              <a:t>edit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2052" name="Picture 4" descr="http://blogs.independent.co.uk/wp-content/uploads/2012/05/smartphon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648" y="3487284"/>
            <a:ext cx="3320245" cy="249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36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Context and </a:t>
            </a:r>
            <a:r>
              <a:rPr lang="pt-PT" b="1" dirty="0" smtClean="0"/>
              <a:t>Motivation</a:t>
            </a:r>
            <a:endParaRPr lang="pt-PT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97281" y="1845734"/>
            <a:ext cx="5573976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Smartphones are not a reliable option for professional </a:t>
            </a:r>
            <a:r>
              <a:rPr lang="pt-PT" dirty="0" smtClean="0"/>
              <a:t>photographers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Growing interest in </a:t>
            </a:r>
            <a:r>
              <a:rPr lang="en-US" dirty="0" smtClean="0"/>
              <a:t>photography</a:t>
            </a:r>
            <a:endParaRPr lang="pt-PT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smtClean="0"/>
              <a:t>Help in the process of photo shooting and editing</a:t>
            </a:r>
            <a:endParaRPr lang="pt-PT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smtClean="0"/>
              <a:t>Straigthen the gap between amateur and professional photographers</a:t>
            </a:r>
            <a:endParaRPr lang="pt-PT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3076" name="Picture 4" descr="http://shutterstoppers.com/wp-content/uploads/2013/02/Photo-ap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313" y="2859097"/>
            <a:ext cx="3056157" cy="199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57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Objectives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/>
              <a:t>Photography tool for mobile </a:t>
            </a:r>
            <a:r>
              <a:rPr lang="pt-PT" dirty="0" smtClean="0"/>
              <a:t>devices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 smtClean="0"/>
              <a:t>Improving the user understanding in photography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Guidelines for computational photography </a:t>
            </a:r>
            <a:r>
              <a:rPr lang="en-US" dirty="0" smtClean="0"/>
              <a:t>analysis</a:t>
            </a:r>
            <a:endParaRPr lang="pt-PT" dirty="0" smtClean="0"/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 smtClean="0"/>
              <a:t>Library </a:t>
            </a:r>
            <a:r>
              <a:rPr lang="pt-PT" dirty="0"/>
              <a:t>for image </a:t>
            </a:r>
            <a:r>
              <a:rPr lang="pt-PT" dirty="0" smtClean="0"/>
              <a:t>processing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4098" name="Picture 2" descr="http://www.asportinglife.com/wp-content/uploads/2013/05/windows-phone-8-photo-ap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064" y="2642166"/>
            <a:ext cx="3742706" cy="243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Proposal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56557" cy="40233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smtClean="0"/>
              <a:t>Application </a:t>
            </a:r>
            <a:r>
              <a:rPr lang="en-US" dirty="0" smtClean="0"/>
              <a:t>to </a:t>
            </a:r>
            <a:r>
              <a:rPr lang="en-US" dirty="0"/>
              <a:t>aid a photographer by offering a </a:t>
            </a:r>
            <a:r>
              <a:rPr lang="en-US" dirty="0" smtClean="0"/>
              <a:t>capture system </a:t>
            </a:r>
            <a:r>
              <a:rPr lang="en-US" dirty="0"/>
              <a:t>able to interpret a </a:t>
            </a:r>
            <a:r>
              <a:rPr lang="en-US" dirty="0" smtClean="0"/>
              <a:t>scene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Simplified </a:t>
            </a:r>
            <a:r>
              <a:rPr lang="en-US" dirty="0"/>
              <a:t>interface, yet similar to </a:t>
            </a:r>
            <a:r>
              <a:rPr lang="en-US" dirty="0" smtClean="0"/>
              <a:t>a </a:t>
            </a:r>
            <a:r>
              <a:rPr lang="pt-PT" dirty="0" smtClean="0"/>
              <a:t>digital camera,  for image capturing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smtClean="0"/>
              <a:t>Suggestions for a better aesthetic result based on photography rules</a:t>
            </a: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Interface for image manipulation and annotation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2" descr="http://img.gawkerassets.com/img/183ao1d32la0xjpg/ku-x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423" y="2665846"/>
            <a:ext cx="3709257" cy="208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Related Work</a:t>
            </a:r>
            <a:endParaRPr lang="pt-PT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0" b="19780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1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Fundamental Concepts</a:t>
            </a:r>
            <a:endParaRPr lang="pt-PT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Light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White-Balance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Exposure</a:t>
            </a:r>
            <a:r>
              <a:rPr lang="en-US" dirty="0" smtClean="0"/>
              <a:t> - </a:t>
            </a:r>
            <a:r>
              <a:rPr lang="en-US" dirty="0"/>
              <a:t>is the </a:t>
            </a:r>
            <a:r>
              <a:rPr lang="en-US" dirty="0" smtClean="0"/>
              <a:t>amount and intensity </a:t>
            </a:r>
            <a:r>
              <a:rPr lang="en-US" dirty="0"/>
              <a:t>of light that reaches the camera sensor and is </a:t>
            </a:r>
            <a:r>
              <a:rPr lang="en-US" dirty="0" smtClean="0"/>
              <a:t>controlled: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Shutter-Speed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Aperture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ISO</a:t>
            </a:r>
            <a:endParaRPr lang="pt-PT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Fevereiro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Hélder Gregório 39686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2637</TotalTime>
  <Words>2682</Words>
  <Application>Microsoft Office PowerPoint</Application>
  <PresentationFormat>Widescreen</PresentationFormat>
  <Paragraphs>274</Paragraphs>
  <Slides>25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Retrospect</vt:lpstr>
      <vt:lpstr>ClearPhoto</vt:lpstr>
      <vt:lpstr>Summary</vt:lpstr>
      <vt:lpstr>Introduction</vt:lpstr>
      <vt:lpstr>Context and Motivation</vt:lpstr>
      <vt:lpstr>Context and Motivation</vt:lpstr>
      <vt:lpstr>Objectives</vt:lpstr>
      <vt:lpstr>Proposal</vt:lpstr>
      <vt:lpstr>Related Work</vt:lpstr>
      <vt:lpstr>Fundamental Concepts</vt:lpstr>
      <vt:lpstr>Fundamental Concepts</vt:lpstr>
      <vt:lpstr>Fundamental Concepts</vt:lpstr>
      <vt:lpstr>Fundamental Concepts</vt:lpstr>
      <vt:lpstr>Image Capturing Applications</vt:lpstr>
      <vt:lpstr>Image Capturing Applications</vt:lpstr>
      <vt:lpstr>Image Processing Applications</vt:lpstr>
      <vt:lpstr>Image Processing Applications</vt:lpstr>
      <vt:lpstr>Image Evaluation: Composition Rules</vt:lpstr>
      <vt:lpstr>Image Evaluation: Aesthetic Evaluation Systems</vt:lpstr>
      <vt:lpstr>Image Evaluation: Aesthetic Evaluation Systems</vt:lpstr>
      <vt:lpstr>Previous Work</vt:lpstr>
      <vt:lpstr>Previous Work</vt:lpstr>
      <vt:lpstr>Previous Work</vt:lpstr>
      <vt:lpstr>Work Plan</vt:lpstr>
      <vt:lpstr>Work Plan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ClearPhoto</dc:title>
  <dc:creator>helder</dc:creator>
  <cp:lastModifiedBy>helder</cp:lastModifiedBy>
  <cp:revision>150</cp:revision>
  <dcterms:created xsi:type="dcterms:W3CDTF">2014-02-12T09:27:49Z</dcterms:created>
  <dcterms:modified xsi:type="dcterms:W3CDTF">2014-02-21T08:15:13Z</dcterms:modified>
</cp:coreProperties>
</file>